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  <p:sldMasterId id="2147483866" r:id="rId5"/>
    <p:sldMasterId id="2147483843" r:id="rId6"/>
  </p:sldMasterIdLst>
  <p:notesMasterIdLst>
    <p:notesMasterId r:id="rId30"/>
  </p:notesMasterIdLst>
  <p:handoutMasterIdLst>
    <p:handoutMasterId r:id="rId31"/>
  </p:handoutMasterIdLst>
  <p:sldIdLst>
    <p:sldId id="256" r:id="rId7"/>
    <p:sldId id="327" r:id="rId8"/>
    <p:sldId id="331" r:id="rId9"/>
    <p:sldId id="330" r:id="rId10"/>
    <p:sldId id="328" r:id="rId11"/>
    <p:sldId id="329" r:id="rId12"/>
    <p:sldId id="263" r:id="rId13"/>
    <p:sldId id="303" r:id="rId14"/>
    <p:sldId id="306" r:id="rId15"/>
    <p:sldId id="321" r:id="rId16"/>
    <p:sldId id="308" r:id="rId17"/>
    <p:sldId id="270" r:id="rId18"/>
    <p:sldId id="271" r:id="rId19"/>
    <p:sldId id="273" r:id="rId20"/>
    <p:sldId id="310" r:id="rId21"/>
    <p:sldId id="319" r:id="rId22"/>
    <p:sldId id="320" r:id="rId23"/>
    <p:sldId id="323" r:id="rId24"/>
    <p:sldId id="332" r:id="rId25"/>
    <p:sldId id="333" r:id="rId26"/>
    <p:sldId id="334" r:id="rId27"/>
    <p:sldId id="336" r:id="rId28"/>
    <p:sldId id="305" r:id="rId29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0B69D-9948-46F3-B07D-8BF81D90CAFD}">
          <p14:sldIdLst>
            <p14:sldId id="256"/>
            <p14:sldId id="327"/>
            <p14:sldId id="331"/>
            <p14:sldId id="330"/>
            <p14:sldId id="328"/>
            <p14:sldId id="329"/>
            <p14:sldId id="263"/>
            <p14:sldId id="303"/>
            <p14:sldId id="306"/>
            <p14:sldId id="321"/>
            <p14:sldId id="308"/>
            <p14:sldId id="270"/>
            <p14:sldId id="271"/>
            <p14:sldId id="273"/>
            <p14:sldId id="310"/>
            <p14:sldId id="319"/>
            <p14:sldId id="320"/>
            <p14:sldId id="323"/>
            <p14:sldId id="332"/>
            <p14:sldId id="333"/>
            <p14:sldId id="334"/>
            <p14:sldId id="336"/>
          </p14:sldIdLst>
        </p14:section>
        <p14:section name="Untitled Section" id="{BC207CB5-D627-4B15-B03B-ED7A53E19D7E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D74"/>
    <a:srgbClr val="001738"/>
    <a:srgbClr val="EC008C"/>
    <a:srgbClr val="2DB8C5"/>
    <a:srgbClr val="73B82B"/>
    <a:srgbClr val="F18500"/>
    <a:srgbClr val="10746A"/>
    <a:srgbClr val="8D3786"/>
    <a:srgbClr val="CDA60C"/>
    <a:srgbClr val="2DB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AB7263-773A-3543-AA8F-763D9796923E}" v="24" dt="2025-10-22T11:18:10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3" autoAdjust="0"/>
    <p:restoredTop sz="95646" autoAdjust="0"/>
  </p:normalViewPr>
  <p:slideViewPr>
    <p:cSldViewPr snapToGrid="0" snapToObjects="1">
      <p:cViewPr varScale="1">
        <p:scale>
          <a:sx n="121" d="100"/>
          <a:sy n="121" d="100"/>
        </p:scale>
        <p:origin x="176" y="6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CE9E9E-7D11-4309-9841-36BCF4B82C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A19AED-4ACF-4AAC-893D-BBDFB0813237}">
      <dgm:prSet/>
      <dgm:spPr/>
      <dgm:t>
        <a:bodyPr/>
        <a:lstStyle/>
        <a:p>
          <a:r>
            <a:rPr lang="en-US"/>
            <a:t>Website cookies – tracking your activity across the internet</a:t>
          </a:r>
        </a:p>
      </dgm:t>
    </dgm:pt>
    <dgm:pt modelId="{A796A193-6F3C-4778-8373-A0BFB0F2D346}" type="parTrans" cxnId="{B197CC70-2C2A-41B3-BFEB-5A1CD473AC98}">
      <dgm:prSet/>
      <dgm:spPr/>
      <dgm:t>
        <a:bodyPr/>
        <a:lstStyle/>
        <a:p>
          <a:endParaRPr lang="en-US"/>
        </a:p>
      </dgm:t>
    </dgm:pt>
    <dgm:pt modelId="{D1B056D7-28AB-463D-BD7F-9B6FDA78A55B}" type="sibTrans" cxnId="{B197CC70-2C2A-41B3-BFEB-5A1CD473AC98}">
      <dgm:prSet/>
      <dgm:spPr/>
      <dgm:t>
        <a:bodyPr/>
        <a:lstStyle/>
        <a:p>
          <a:endParaRPr lang="en-US"/>
        </a:p>
      </dgm:t>
    </dgm:pt>
    <dgm:pt modelId="{78114DFD-3B3C-4385-AA05-84687576577A}">
      <dgm:prSet/>
      <dgm:spPr/>
      <dgm:t>
        <a:bodyPr/>
        <a:lstStyle/>
        <a:p>
          <a:r>
            <a:rPr lang="en-US"/>
            <a:t>Improve efficiency of processes (e.g. including public health)</a:t>
          </a:r>
        </a:p>
      </dgm:t>
    </dgm:pt>
    <dgm:pt modelId="{1A436AAA-CCD0-4E83-911D-2D5F39EF00E9}" type="parTrans" cxnId="{A3E36DBA-BC65-4EFD-9C69-8448F218E970}">
      <dgm:prSet/>
      <dgm:spPr/>
      <dgm:t>
        <a:bodyPr/>
        <a:lstStyle/>
        <a:p>
          <a:endParaRPr lang="en-US"/>
        </a:p>
      </dgm:t>
    </dgm:pt>
    <dgm:pt modelId="{920EE8E2-5D46-496A-B91B-12CA71EADB54}" type="sibTrans" cxnId="{A3E36DBA-BC65-4EFD-9C69-8448F218E970}">
      <dgm:prSet/>
      <dgm:spPr/>
      <dgm:t>
        <a:bodyPr/>
        <a:lstStyle/>
        <a:p>
          <a:endParaRPr lang="en-US"/>
        </a:p>
      </dgm:t>
    </dgm:pt>
    <dgm:pt modelId="{87FA6C49-9D30-41BD-A07C-B4EB861004F9}">
      <dgm:prSet/>
      <dgm:spPr/>
      <dgm:t>
        <a:bodyPr/>
        <a:lstStyle/>
        <a:p>
          <a:r>
            <a:rPr lang="en-US"/>
            <a:t>Credit ratings</a:t>
          </a:r>
        </a:p>
      </dgm:t>
    </dgm:pt>
    <dgm:pt modelId="{68EC97B8-96CB-4738-9F56-A5347F43C6B4}" type="parTrans" cxnId="{32D7215F-2B1C-4BD5-BB29-8ADB0715AF59}">
      <dgm:prSet/>
      <dgm:spPr/>
      <dgm:t>
        <a:bodyPr/>
        <a:lstStyle/>
        <a:p>
          <a:endParaRPr lang="en-US"/>
        </a:p>
      </dgm:t>
    </dgm:pt>
    <dgm:pt modelId="{48E014C8-9B87-4AF8-AB69-D5AE2ABB10A2}" type="sibTrans" cxnId="{32D7215F-2B1C-4BD5-BB29-8ADB0715AF59}">
      <dgm:prSet/>
      <dgm:spPr/>
      <dgm:t>
        <a:bodyPr/>
        <a:lstStyle/>
        <a:p>
          <a:endParaRPr lang="en-US"/>
        </a:p>
      </dgm:t>
    </dgm:pt>
    <dgm:pt modelId="{3AA59475-C632-46D9-9B47-43C8FC91594F}" type="pres">
      <dgm:prSet presAssocID="{33CE9E9E-7D11-4309-9841-36BCF4B82C40}" presName="root" presStyleCnt="0">
        <dgm:presLayoutVars>
          <dgm:dir/>
          <dgm:resizeHandles val="exact"/>
        </dgm:presLayoutVars>
      </dgm:prSet>
      <dgm:spPr/>
    </dgm:pt>
    <dgm:pt modelId="{A605E86B-8A20-47E7-A5D8-CF02A064D4B2}" type="pres">
      <dgm:prSet presAssocID="{CBA19AED-4ACF-4AAC-893D-BBDFB0813237}" presName="compNode" presStyleCnt="0"/>
      <dgm:spPr/>
    </dgm:pt>
    <dgm:pt modelId="{47A18D49-1145-4CBE-AAF3-DBE09522123B}" type="pres">
      <dgm:prSet presAssocID="{CBA19AED-4ACF-4AAC-893D-BBDFB0813237}" presName="iconRect" presStyleLbl="node1" presStyleIdx="0" presStyleCnt="3" custLinFactNeighborY="-95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C7D03C18-2CF9-4DCF-B224-5FEE1EF85020}" type="pres">
      <dgm:prSet presAssocID="{CBA19AED-4ACF-4AAC-893D-BBDFB0813237}" presName="spaceRect" presStyleCnt="0"/>
      <dgm:spPr/>
    </dgm:pt>
    <dgm:pt modelId="{96DC56A4-4BF3-4FBA-927A-164E320F82A7}" type="pres">
      <dgm:prSet presAssocID="{CBA19AED-4ACF-4AAC-893D-BBDFB0813237}" presName="textRect" presStyleLbl="revTx" presStyleIdx="0" presStyleCnt="3" custLinFactNeighborY="-14376">
        <dgm:presLayoutVars>
          <dgm:chMax val="1"/>
          <dgm:chPref val="1"/>
        </dgm:presLayoutVars>
      </dgm:prSet>
      <dgm:spPr/>
    </dgm:pt>
    <dgm:pt modelId="{6DCC827E-F982-4727-8BB3-81BA589D4468}" type="pres">
      <dgm:prSet presAssocID="{D1B056D7-28AB-463D-BD7F-9B6FDA78A55B}" presName="sibTrans" presStyleCnt="0"/>
      <dgm:spPr/>
    </dgm:pt>
    <dgm:pt modelId="{0BEED7F0-634D-4234-BF99-70224F3E6C55}" type="pres">
      <dgm:prSet presAssocID="{78114DFD-3B3C-4385-AA05-84687576577A}" presName="compNode" presStyleCnt="0"/>
      <dgm:spPr/>
    </dgm:pt>
    <dgm:pt modelId="{8AF2274B-5296-4CD6-8B69-12912D417C2A}" type="pres">
      <dgm:prSet presAssocID="{78114DFD-3B3C-4385-AA05-84687576577A}" presName="iconRect" presStyleLbl="node1" presStyleIdx="1" presStyleCnt="3" custLinFactNeighborY="-95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E6F47C-39AE-482E-9A26-32E86C16F564}" type="pres">
      <dgm:prSet presAssocID="{78114DFD-3B3C-4385-AA05-84687576577A}" presName="spaceRect" presStyleCnt="0"/>
      <dgm:spPr/>
    </dgm:pt>
    <dgm:pt modelId="{A7719423-4EB0-4876-9FE6-6F1431937E50}" type="pres">
      <dgm:prSet presAssocID="{78114DFD-3B3C-4385-AA05-84687576577A}" presName="textRect" presStyleLbl="revTx" presStyleIdx="1" presStyleCnt="3" custLinFactNeighborY="-14376">
        <dgm:presLayoutVars>
          <dgm:chMax val="1"/>
          <dgm:chPref val="1"/>
        </dgm:presLayoutVars>
      </dgm:prSet>
      <dgm:spPr/>
    </dgm:pt>
    <dgm:pt modelId="{BE82A080-0819-49C1-937A-FEC63BAE2538}" type="pres">
      <dgm:prSet presAssocID="{920EE8E2-5D46-496A-B91B-12CA71EADB54}" presName="sibTrans" presStyleCnt="0"/>
      <dgm:spPr/>
    </dgm:pt>
    <dgm:pt modelId="{E704C2B4-C9C4-42A9-B3E7-2F97DDD16666}" type="pres">
      <dgm:prSet presAssocID="{87FA6C49-9D30-41BD-A07C-B4EB861004F9}" presName="compNode" presStyleCnt="0"/>
      <dgm:spPr/>
    </dgm:pt>
    <dgm:pt modelId="{8A78BFC3-BF43-4B4C-9922-D29C9BC79834}" type="pres">
      <dgm:prSet presAssocID="{87FA6C49-9D30-41BD-A07C-B4EB861004F9}" presName="iconRect" presStyleLbl="node1" presStyleIdx="2" presStyleCnt="3" custLinFactNeighborY="-958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606D6E8-FD97-42D9-BA69-12AF0389E53C}" type="pres">
      <dgm:prSet presAssocID="{87FA6C49-9D30-41BD-A07C-B4EB861004F9}" presName="spaceRect" presStyleCnt="0"/>
      <dgm:spPr/>
    </dgm:pt>
    <dgm:pt modelId="{713328E7-F6DB-42F6-AF44-F4CD6200689A}" type="pres">
      <dgm:prSet presAssocID="{87FA6C49-9D30-41BD-A07C-B4EB861004F9}" presName="textRect" presStyleLbl="revTx" presStyleIdx="2" presStyleCnt="3" custLinFactNeighborY="-14376">
        <dgm:presLayoutVars>
          <dgm:chMax val="1"/>
          <dgm:chPref val="1"/>
        </dgm:presLayoutVars>
      </dgm:prSet>
      <dgm:spPr/>
    </dgm:pt>
  </dgm:ptLst>
  <dgm:cxnLst>
    <dgm:cxn modelId="{F142520D-FEF6-4B93-B8DF-9E5552C6FB29}" type="presOf" srcId="{87FA6C49-9D30-41BD-A07C-B4EB861004F9}" destId="{713328E7-F6DB-42F6-AF44-F4CD6200689A}" srcOrd="0" destOrd="0" presId="urn:microsoft.com/office/officeart/2018/2/layout/IconLabelList"/>
    <dgm:cxn modelId="{CE0FB039-B794-4328-B829-4BB64EF5BA4D}" type="presOf" srcId="{78114DFD-3B3C-4385-AA05-84687576577A}" destId="{A7719423-4EB0-4876-9FE6-6F1431937E50}" srcOrd="0" destOrd="0" presId="urn:microsoft.com/office/officeart/2018/2/layout/IconLabelList"/>
    <dgm:cxn modelId="{D7D6C845-F63E-4058-92F2-6CA6653CC791}" type="presOf" srcId="{CBA19AED-4ACF-4AAC-893D-BBDFB0813237}" destId="{96DC56A4-4BF3-4FBA-927A-164E320F82A7}" srcOrd="0" destOrd="0" presId="urn:microsoft.com/office/officeart/2018/2/layout/IconLabelList"/>
    <dgm:cxn modelId="{32D7215F-2B1C-4BD5-BB29-8ADB0715AF59}" srcId="{33CE9E9E-7D11-4309-9841-36BCF4B82C40}" destId="{87FA6C49-9D30-41BD-A07C-B4EB861004F9}" srcOrd="2" destOrd="0" parTransId="{68EC97B8-96CB-4738-9F56-A5347F43C6B4}" sibTransId="{48E014C8-9B87-4AF8-AB69-D5AE2ABB10A2}"/>
    <dgm:cxn modelId="{B197CC70-2C2A-41B3-BFEB-5A1CD473AC98}" srcId="{33CE9E9E-7D11-4309-9841-36BCF4B82C40}" destId="{CBA19AED-4ACF-4AAC-893D-BBDFB0813237}" srcOrd="0" destOrd="0" parTransId="{A796A193-6F3C-4778-8373-A0BFB0F2D346}" sibTransId="{D1B056D7-28AB-463D-BD7F-9B6FDA78A55B}"/>
    <dgm:cxn modelId="{D044159F-49EE-4E4E-B77F-A9AA2135E336}" type="presOf" srcId="{33CE9E9E-7D11-4309-9841-36BCF4B82C40}" destId="{3AA59475-C632-46D9-9B47-43C8FC91594F}" srcOrd="0" destOrd="0" presId="urn:microsoft.com/office/officeart/2018/2/layout/IconLabelList"/>
    <dgm:cxn modelId="{A3E36DBA-BC65-4EFD-9C69-8448F218E970}" srcId="{33CE9E9E-7D11-4309-9841-36BCF4B82C40}" destId="{78114DFD-3B3C-4385-AA05-84687576577A}" srcOrd="1" destOrd="0" parTransId="{1A436AAA-CCD0-4E83-911D-2D5F39EF00E9}" sibTransId="{920EE8E2-5D46-496A-B91B-12CA71EADB54}"/>
    <dgm:cxn modelId="{D8A47D9E-3676-4053-AC5B-F731AA15E428}" type="presParOf" srcId="{3AA59475-C632-46D9-9B47-43C8FC91594F}" destId="{A605E86B-8A20-47E7-A5D8-CF02A064D4B2}" srcOrd="0" destOrd="0" presId="urn:microsoft.com/office/officeart/2018/2/layout/IconLabelList"/>
    <dgm:cxn modelId="{0A3D2929-70F0-4008-934D-CB973E47AE27}" type="presParOf" srcId="{A605E86B-8A20-47E7-A5D8-CF02A064D4B2}" destId="{47A18D49-1145-4CBE-AAF3-DBE09522123B}" srcOrd="0" destOrd="0" presId="urn:microsoft.com/office/officeart/2018/2/layout/IconLabelList"/>
    <dgm:cxn modelId="{FB29D834-FA3D-43AD-A3DD-16BF75C876F0}" type="presParOf" srcId="{A605E86B-8A20-47E7-A5D8-CF02A064D4B2}" destId="{C7D03C18-2CF9-4DCF-B224-5FEE1EF85020}" srcOrd="1" destOrd="0" presId="urn:microsoft.com/office/officeart/2018/2/layout/IconLabelList"/>
    <dgm:cxn modelId="{6AEA6AFD-B6BD-4FE6-AF6A-766AC92CF5C8}" type="presParOf" srcId="{A605E86B-8A20-47E7-A5D8-CF02A064D4B2}" destId="{96DC56A4-4BF3-4FBA-927A-164E320F82A7}" srcOrd="2" destOrd="0" presId="urn:microsoft.com/office/officeart/2018/2/layout/IconLabelList"/>
    <dgm:cxn modelId="{2E6447C9-00FA-4C1B-93A7-461761791C48}" type="presParOf" srcId="{3AA59475-C632-46D9-9B47-43C8FC91594F}" destId="{6DCC827E-F982-4727-8BB3-81BA589D4468}" srcOrd="1" destOrd="0" presId="urn:microsoft.com/office/officeart/2018/2/layout/IconLabelList"/>
    <dgm:cxn modelId="{A8EEBD9F-0F2D-44D0-838C-B7A68A65000B}" type="presParOf" srcId="{3AA59475-C632-46D9-9B47-43C8FC91594F}" destId="{0BEED7F0-634D-4234-BF99-70224F3E6C55}" srcOrd="2" destOrd="0" presId="urn:microsoft.com/office/officeart/2018/2/layout/IconLabelList"/>
    <dgm:cxn modelId="{03AF634B-4944-4596-BE4A-7325BA3148C7}" type="presParOf" srcId="{0BEED7F0-634D-4234-BF99-70224F3E6C55}" destId="{8AF2274B-5296-4CD6-8B69-12912D417C2A}" srcOrd="0" destOrd="0" presId="urn:microsoft.com/office/officeart/2018/2/layout/IconLabelList"/>
    <dgm:cxn modelId="{AC9F9C2C-44E6-46CE-88C2-BD1E35AB3B42}" type="presParOf" srcId="{0BEED7F0-634D-4234-BF99-70224F3E6C55}" destId="{27E6F47C-39AE-482E-9A26-32E86C16F564}" srcOrd="1" destOrd="0" presId="urn:microsoft.com/office/officeart/2018/2/layout/IconLabelList"/>
    <dgm:cxn modelId="{89892DAC-664C-4619-B317-838E0B262CEE}" type="presParOf" srcId="{0BEED7F0-634D-4234-BF99-70224F3E6C55}" destId="{A7719423-4EB0-4876-9FE6-6F1431937E50}" srcOrd="2" destOrd="0" presId="urn:microsoft.com/office/officeart/2018/2/layout/IconLabelList"/>
    <dgm:cxn modelId="{951C6754-FE11-4654-BA76-ED1B2975FC69}" type="presParOf" srcId="{3AA59475-C632-46D9-9B47-43C8FC91594F}" destId="{BE82A080-0819-49C1-937A-FEC63BAE2538}" srcOrd="3" destOrd="0" presId="urn:microsoft.com/office/officeart/2018/2/layout/IconLabelList"/>
    <dgm:cxn modelId="{9A94E5A1-CD21-4B68-ACA8-E98781C51FD2}" type="presParOf" srcId="{3AA59475-C632-46D9-9B47-43C8FC91594F}" destId="{E704C2B4-C9C4-42A9-B3E7-2F97DDD16666}" srcOrd="4" destOrd="0" presId="urn:microsoft.com/office/officeart/2018/2/layout/IconLabelList"/>
    <dgm:cxn modelId="{2CF13127-C0D2-4D65-8E8C-BF3C307FF62D}" type="presParOf" srcId="{E704C2B4-C9C4-42A9-B3E7-2F97DDD16666}" destId="{8A78BFC3-BF43-4B4C-9922-D29C9BC79834}" srcOrd="0" destOrd="0" presId="urn:microsoft.com/office/officeart/2018/2/layout/IconLabelList"/>
    <dgm:cxn modelId="{3455E5E6-ED4F-4B60-A5B2-3228632B2DFE}" type="presParOf" srcId="{E704C2B4-C9C4-42A9-B3E7-2F97DDD16666}" destId="{9606D6E8-FD97-42D9-BA69-12AF0389E53C}" srcOrd="1" destOrd="0" presId="urn:microsoft.com/office/officeart/2018/2/layout/IconLabelList"/>
    <dgm:cxn modelId="{91EE11C7-4141-44B6-BDDD-6F7757A85444}" type="presParOf" srcId="{E704C2B4-C9C4-42A9-B3E7-2F97DDD16666}" destId="{713328E7-F6DB-42F6-AF44-F4CD620068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18D49-1145-4CBE-AAF3-DBE09522123B}">
      <dsp:nvSpPr>
        <dsp:cNvPr id="0" name=""/>
        <dsp:cNvSpPr/>
      </dsp:nvSpPr>
      <dsp:spPr>
        <a:xfrm>
          <a:off x="738477" y="410028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C56A4-4BF3-4FBA-927A-164E320F82A7}">
      <dsp:nvSpPr>
        <dsp:cNvPr id="0" name=""/>
        <dsp:cNvSpPr/>
      </dsp:nvSpPr>
      <dsp:spPr>
        <a:xfrm>
          <a:off x="78584" y="1807534"/>
          <a:ext cx="23996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Website cookies – tracking your activity across the internet</a:t>
          </a:r>
        </a:p>
      </dsp:txBody>
      <dsp:txXfrm>
        <a:off x="78584" y="1807534"/>
        <a:ext cx="2399613" cy="720000"/>
      </dsp:txXfrm>
    </dsp:sp>
    <dsp:sp modelId="{8AF2274B-5296-4CD6-8B69-12912D417C2A}">
      <dsp:nvSpPr>
        <dsp:cNvPr id="0" name=""/>
        <dsp:cNvSpPr/>
      </dsp:nvSpPr>
      <dsp:spPr>
        <a:xfrm>
          <a:off x="3558023" y="410028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19423-4EB0-4876-9FE6-6F1431937E50}">
      <dsp:nvSpPr>
        <dsp:cNvPr id="0" name=""/>
        <dsp:cNvSpPr/>
      </dsp:nvSpPr>
      <dsp:spPr>
        <a:xfrm>
          <a:off x="2898129" y="1807534"/>
          <a:ext cx="23996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Improve efficiency of processes (e.g. including public health)</a:t>
          </a:r>
        </a:p>
      </dsp:txBody>
      <dsp:txXfrm>
        <a:off x="2898129" y="1807534"/>
        <a:ext cx="2399613" cy="720000"/>
      </dsp:txXfrm>
    </dsp:sp>
    <dsp:sp modelId="{8A78BFC3-BF43-4B4C-9922-D29C9BC79834}">
      <dsp:nvSpPr>
        <dsp:cNvPr id="0" name=""/>
        <dsp:cNvSpPr/>
      </dsp:nvSpPr>
      <dsp:spPr>
        <a:xfrm>
          <a:off x="6377568" y="410028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328E7-F6DB-42F6-AF44-F4CD6200689A}">
      <dsp:nvSpPr>
        <dsp:cNvPr id="0" name=""/>
        <dsp:cNvSpPr/>
      </dsp:nvSpPr>
      <dsp:spPr>
        <a:xfrm>
          <a:off x="5717674" y="1807534"/>
          <a:ext cx="239961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Credit ratings</a:t>
          </a:r>
        </a:p>
      </dsp:txBody>
      <dsp:txXfrm>
        <a:off x="5717674" y="1807534"/>
        <a:ext cx="239961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664FB5-82AF-48A4-80F1-9AEEE0DF4B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0742E-D5E1-4FF3-A442-958EA2A786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066F8-4FE9-4315-A56E-3EA256F5907F}" type="datetimeFigureOut">
              <a:rPr lang="en-GB" smtClean="0"/>
              <a:t>21/10/2025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F771-FAFF-4FF6-AE5C-96F43E8CB7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88F3-0CB9-4921-9214-BFA9C4B80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73B9F-E786-4DE9-B054-AF2D3B642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15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A76B9A-C73D-41F4-848B-7B422BD25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B742EC7-0905-4619-9932-945C15BD9F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4721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 marL="457200" indent="0">
              <a:buFont typeface="Arial" panose="020B0604020202020204" pitchFamily="34" charset="0"/>
              <a:buNone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9734A-FE59-489D-8235-3CE5E3DE21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6595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C490C0-3F42-428E-9663-C0315B61F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1262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1"/>
              <a:ext cx="3594613" cy="86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1CD518-0B4F-4DDD-8245-74B5057E9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6BE319-1C15-41CC-A596-E46D2BF7C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68563056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0285F8-6946-46F6-9325-70AD32F1D6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6213361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 dirty="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8348035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 dirty="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BA65EC-BE67-47F1-855B-E0BFD2EA8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4E3C-E30E-2B00-700B-B1C94A24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A86D-8971-B991-FC76-A9B9A134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B82B-05BC-ECFF-186A-D227A59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0FCE-E450-D94C-BCAD-C1A27319D1D6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1BD8A-06FB-9525-D8D9-94F7B63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37E4-8E10-681A-4F0E-12B0D814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01D7-9C34-E146-936D-6AFF6E13E2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1CA5DEA8-0BDC-6DF8-15A9-7DBDABE7C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B3AE7-41B2-D0CC-4457-49F79A8708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99C1D-4284-24A6-900A-8386F4350C90}"/>
              </a:ext>
            </a:extLst>
          </p:cNvPr>
          <p:cNvSpPr txBox="1"/>
          <p:nvPr userDrawn="1"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633B9-3D08-C92E-37B4-DB0AEA930914}"/>
              </a:ext>
            </a:extLst>
          </p:cNvPr>
          <p:cNvSpPr txBox="1"/>
          <p:nvPr userDrawn="1"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76464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4E3C-E30E-2B00-700B-B1C94A24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A86D-8971-B991-FC76-A9B9A1342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1B82B-05BC-ECFF-186A-D227A59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0FCE-E450-D94C-BCAD-C1A27319D1D6}" type="datetimeFigureOut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1BD8A-06FB-9525-D8D9-94F7B63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37E4-8E10-681A-4F0E-12B0D814D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501D7-9C34-E146-936D-6AFF6E13E2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1CA5DEA8-0BDC-6DF8-15A9-7DBDABE7C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CB3AE7-41B2-D0CC-4457-49F79A8708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99C1D-4284-24A6-900A-8386F4350C90}"/>
              </a:ext>
            </a:extLst>
          </p:cNvPr>
          <p:cNvSpPr txBox="1"/>
          <p:nvPr userDrawn="1"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633B9-3D08-C92E-37B4-DB0AEA930914}"/>
              </a:ext>
            </a:extLst>
          </p:cNvPr>
          <p:cNvSpPr txBox="1"/>
          <p:nvPr userDrawn="1"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1627865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00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2E20F-3716-337A-D998-C5B88FD44F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3797" y="2676709"/>
            <a:ext cx="4576406" cy="12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001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768708-EA28-A66F-73A3-6086B3E30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83797" y="1962962"/>
            <a:ext cx="4576406" cy="121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C7A6F9-784D-428C-B9C4-650A70FFC0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0865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9E275-0734-425E-938B-16131D465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38540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2840F-CF0A-4B0C-876C-214741C51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9CEF63-09E5-47AB-B122-292E3DA72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E523E2-4C7B-424A-8715-BA3BD5E8B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16A11E-B4A5-4F26-9049-F166D72D6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670BE8-3C46-EF4F-BC90-6793A5222276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0EBB0CD-6FD6-D3C8-C682-ABBC4C42DB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9400" y="265800"/>
            <a:ext cx="2498107" cy="664634"/>
          </a:xfrm>
          <a:prstGeom prst="rect">
            <a:avLst/>
          </a:prstGeom>
        </p:spPr>
      </p:pic>
      <p:pic>
        <p:nvPicPr>
          <p:cNvPr id="2" name="Picture 1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33986646-F375-2CC0-C119-1DF066DC8E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11591-110F-BFB7-9738-E813A172C1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C2D151-C048-5B7C-D1E0-1A531ECE9BDD}"/>
              </a:ext>
            </a:extLst>
          </p:cNvPr>
          <p:cNvSpPr txBox="1"/>
          <p:nvPr userDrawn="1"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C14DA-6015-193E-4218-44739E06D8F0}"/>
              </a:ext>
            </a:extLst>
          </p:cNvPr>
          <p:cNvSpPr txBox="1"/>
          <p:nvPr userDrawn="1"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22767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887" r:id="rId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05499CA5-B315-C54C-26CF-AB0237CBB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B02CAE-7A86-C049-87B9-A970FEC9010C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08D83E-D53D-CAF1-7394-DA9B9D1AFEC4}"/>
              </a:ext>
            </a:extLst>
          </p:cNvPr>
          <p:cNvSpPr txBox="1"/>
          <p:nvPr userDrawn="1"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03816-5E7D-E779-20CC-1FAAA4B95946}"/>
              </a:ext>
            </a:extLst>
          </p:cNvPr>
          <p:cNvSpPr txBox="1"/>
          <p:nvPr userDrawn="1"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8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4E579C9B-BDC2-DB1F-92B1-65079339DB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815C5-EDE0-5AFC-C96A-60DFAADD3EF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57BAF-74B9-E0D5-13C3-CF24B6BB51E0}"/>
              </a:ext>
            </a:extLst>
          </p:cNvPr>
          <p:cNvSpPr txBox="1"/>
          <p:nvPr userDrawn="1"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C638A-AB07-FB3E-4833-0021646D7E25}"/>
              </a:ext>
            </a:extLst>
          </p:cNvPr>
          <p:cNvSpPr txBox="1"/>
          <p:nvPr userDrawn="1"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eg"/><Relationship Id="rId7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commons.wikimedia.org/w/index.php?curid=67107784" TargetMode="External"/><Relationship Id="rId4" Type="http://schemas.openxmlformats.org/officeDocument/2006/relationships/hyperlink" Target="https://commons.wikimedia.org/w/index.php?curid=6722717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engineering/en_us/topics/insights/2021/sharing-learnings-about-our-image-cropping-algorithm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arxiv.org/abs/2105.0866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engineering/en_us/topics/insights/2021/sharing-learnings-about-our-image-cropping-algorithm" TargetMode="External"/><Relationship Id="rId7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s://arxiv.org/abs/2105.086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witter.com/engineering/en_us/topics/insights/2021/sharing-learnings-about-our-image-cropping-algorithm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arxiv.org/abs/2105.0866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oughtworks.com/en-gb/about-us/social-change/responsible-tech-playboo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aAVNApdrzc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commons.wikimedia.org/w/index.php?curid=67107784" TargetMode="External"/><Relationship Id="rId4" Type="http://schemas.openxmlformats.org/officeDocument/2006/relationships/hyperlink" Target="https://commons.wikimedia.org/w/index.php?curid=67227170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jpeg"/><Relationship Id="rId7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commons.wikimedia.org/w/index.php?curid=67107784" TargetMode="External"/><Relationship Id="rId4" Type="http://schemas.openxmlformats.org/officeDocument/2006/relationships/hyperlink" Target="https://commons.wikimedia.org/w/index.php?curid=672271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C892FC72-A324-0A71-71C9-C40E2DA0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" t="28" r="37167" b="38326"/>
          <a:stretch/>
        </p:blipFill>
        <p:spPr>
          <a:xfrm>
            <a:off x="0" y="2386"/>
            <a:ext cx="9144000" cy="513872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31127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Introduction to Digital Technology Ethics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53331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Dr Seth Zenz</a:t>
            </a:r>
          </a:p>
          <a:p>
            <a:r>
              <a:rPr lang="en-US" dirty="0"/>
              <a:t>IOT555U</a:t>
            </a:r>
          </a:p>
          <a:p>
            <a:endParaRPr lang="en-US" dirty="0"/>
          </a:p>
          <a:p>
            <a:r>
              <a:rPr lang="en-US" dirty="0"/>
              <a:t>24 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9DEB7-D637-0293-F98F-9E1C9879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5800"/>
            <a:ext cx="2498107" cy="6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2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8E443-28F0-4258-A5D5-6883EE7753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Self-Driving Cars</a:t>
            </a:r>
          </a:p>
        </p:txBody>
      </p:sp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6C3CD2D3-FBAA-FEBC-5868-41D9E470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873"/>
            <a:ext cx="9144000" cy="31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97A97E1F-8C33-C11C-05D5-8F769884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48" y="85725"/>
            <a:ext cx="3450431" cy="25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5E50-A24B-4A35-81F6-DC65C5D2D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92" y="916116"/>
            <a:ext cx="6243782" cy="1106757"/>
          </a:xfrm>
        </p:spPr>
        <p:txBody>
          <a:bodyPr/>
          <a:lstStyle/>
          <a:p>
            <a:r>
              <a:rPr lang="en-US" sz="1100" dirty="0"/>
              <a:t>Upper right: Wikimedia user Ian Maddox - CC BY-SA 4.0,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https://commons.wikimedia.org/w/index.php?curid=67227170</a:t>
            </a:r>
            <a:endParaRPr lang="en-US" sz="1100" dirty="0"/>
          </a:p>
          <a:p>
            <a:r>
              <a:rPr lang="en-US" sz="1100" dirty="0"/>
              <a:t>Lower image: Wikimedia users </a:t>
            </a:r>
            <a:r>
              <a:rPr lang="en-US" sz="1100" dirty="0" err="1"/>
              <a:t>McGeddon</a:t>
            </a:r>
            <a:r>
              <a:rPr lang="en-US" sz="1100" dirty="0"/>
              <a:t> and </a:t>
            </a:r>
            <a:r>
              <a:rPr lang="en-US" sz="1100" dirty="0" err="1"/>
              <a:t>Zapyon</a:t>
            </a:r>
            <a:r>
              <a:rPr lang="en-US" sz="1100" dirty="0"/>
              <a:t> - CC BY-SA 4.0, </a:t>
            </a:r>
            <a:r>
              <a:rPr lang="en-US" sz="1100" dirty="0">
                <a:hlinkClick r:id="rId5"/>
              </a:rPr>
              <a:t>https://commons.wikimedia.org/w/index.php?curid=67107784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8" name="Picture 7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1650B206-F6DF-D4C3-E27F-F20C2FBE6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9252E-3FC6-A4BA-E713-BD5D88ADB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97353-42EA-9BFF-BEB0-DA0C76AC5DDA}"/>
              </a:ext>
            </a:extLst>
          </p:cNvPr>
          <p:cNvSpPr txBox="1"/>
          <p:nvPr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10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3DFC5-C15A-4069-7BBA-14ACB05E45B4}"/>
              </a:ext>
            </a:extLst>
          </p:cNvPr>
          <p:cNvSpPr txBox="1"/>
          <p:nvPr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EC2AF7-39AE-C241-698F-F300FF628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13" y="1002552"/>
            <a:ext cx="7772400" cy="2524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C98C5E-B4AB-B267-B97C-F5CF595C7CE8}"/>
              </a:ext>
            </a:extLst>
          </p:cNvPr>
          <p:cNvSpPr txBox="1"/>
          <p:nvPr/>
        </p:nvSpPr>
        <p:spPr>
          <a:xfrm>
            <a:off x="692728" y="4118922"/>
            <a:ext cx="6189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Ars </a:t>
            </a:r>
            <a:r>
              <a:rPr lang="en-US" sz="1000" dirty="0" err="1"/>
              <a:t>Technica</a:t>
            </a:r>
            <a:r>
              <a:rPr lang="en-US" sz="1000" dirty="0"/>
              <a:t> https://</a:t>
            </a:r>
            <a:r>
              <a:rPr lang="en-US" sz="1000" dirty="0" err="1"/>
              <a:t>arstechnica.com</a:t>
            </a:r>
            <a:r>
              <a:rPr lang="en-US" sz="1000" dirty="0"/>
              <a:t>/cars/2023/09/are-self-driving-cars-already-safer-than-human-drivers/</a:t>
            </a:r>
          </a:p>
        </p:txBody>
      </p:sp>
    </p:spTree>
    <p:extLst>
      <p:ext uri="{BB962C8B-B14F-4D97-AF65-F5344CB8AC3E}">
        <p14:creationId xmlns:p14="http://schemas.microsoft.com/office/powerpoint/2010/main" val="1462661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1A5B-5528-6BA1-8DDD-436367B1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9" y="265216"/>
            <a:ext cx="7886700" cy="994172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Chemical Development AI</a:t>
            </a:r>
            <a:endParaRPr lang="en-US" sz="25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45425-8B5A-5E63-C04D-2C59299F5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29022"/>
            <a:ext cx="7886700" cy="3188970"/>
          </a:xfrm>
        </p:spPr>
        <p:txBody>
          <a:bodyPr>
            <a:noAutofit/>
          </a:bodyPr>
          <a:lstStyle/>
          <a:p>
            <a:r>
              <a:rPr lang="en-GB" sz="1800" dirty="0"/>
              <a:t>Machine learning algorithm designed to:</a:t>
            </a:r>
          </a:p>
          <a:p>
            <a:pPr lvl="1"/>
            <a:r>
              <a:rPr lang="en-GB" sz="1800" dirty="0">
                <a:effectLst/>
              </a:rPr>
              <a:t>Generate new random chemical structures</a:t>
            </a:r>
            <a:endParaRPr lang="en-GB" sz="1800" dirty="0"/>
          </a:p>
          <a:p>
            <a:pPr lvl="1"/>
            <a:r>
              <a:rPr lang="en-GB" sz="1800" dirty="0"/>
              <a:t>Test them for health impacts using a model</a:t>
            </a:r>
          </a:p>
          <a:p>
            <a:pPr lvl="1"/>
            <a:r>
              <a:rPr lang="en-GB" sz="1800" dirty="0"/>
              <a:t>Focus on developing the structures with the most health benefits and fewest side effects</a:t>
            </a:r>
          </a:p>
          <a:p>
            <a:r>
              <a:rPr lang="en-GB" sz="1800" dirty="0"/>
              <a:t>Goal: steer researchers toward promising new ideas that they could then synthesize in the real world</a:t>
            </a:r>
          </a:p>
          <a:p>
            <a:r>
              <a:rPr lang="en-GB" sz="1800" dirty="0"/>
              <a:t>If evaluation set to pick </a:t>
            </a:r>
            <a:r>
              <a:rPr lang="en-GB" sz="1800" u="sng" dirty="0"/>
              <a:t>least</a:t>
            </a:r>
            <a:r>
              <a:rPr lang="en-GB" sz="1800" dirty="0"/>
              <a:t> healthy chemicals, it can suggest structures for new chemical weapons! (e.g. VX)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41E83-4F49-2C35-CCEB-3FDB028B3F23}"/>
              </a:ext>
            </a:extLst>
          </p:cNvPr>
          <p:cNvSpPr txBox="1"/>
          <p:nvPr/>
        </p:nvSpPr>
        <p:spPr>
          <a:xfrm>
            <a:off x="362309" y="4024101"/>
            <a:ext cx="8341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www.scientificamerican.com</a:t>
            </a:r>
            <a:r>
              <a:rPr lang="en-US" sz="1000" dirty="0"/>
              <a:t>/article/ai-drug-discovery-systems-might-be-repurposed-to-make-chemical-weapons-researchers-warn/</a:t>
            </a:r>
          </a:p>
        </p:txBody>
      </p:sp>
    </p:spTree>
    <p:extLst>
      <p:ext uri="{BB962C8B-B14F-4D97-AF65-F5344CB8AC3E}">
        <p14:creationId xmlns:p14="http://schemas.microsoft.com/office/powerpoint/2010/main" val="64065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029A-95E2-E542-A98B-31E7B01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46" y="103517"/>
            <a:ext cx="3212045" cy="586597"/>
          </a:xfrm>
        </p:spPr>
        <p:txBody>
          <a:bodyPr anchor="b">
            <a:normAutofit/>
          </a:bodyPr>
          <a:lstStyle/>
          <a:p>
            <a:r>
              <a:rPr lang="en-US" sz="25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AI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E17DD-0257-76C8-CEED-F18C50C17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46" y="919353"/>
            <a:ext cx="4169578" cy="3262753"/>
          </a:xfrm>
        </p:spPr>
        <p:txBody>
          <a:bodyPr>
            <a:noAutofit/>
          </a:bodyPr>
          <a:lstStyle/>
          <a:p>
            <a:r>
              <a:rPr lang="en-GB" sz="1400" dirty="0">
                <a:latin typeface="CMTT12"/>
              </a:rPr>
              <a:t>Authorship and plagiarism</a:t>
            </a:r>
          </a:p>
          <a:p>
            <a:pPr lvl="1"/>
            <a:r>
              <a:rPr lang="en-GB" sz="1400" dirty="0">
                <a:latin typeface="CMTT12"/>
              </a:rPr>
              <a:t>At right: AI art image by </a:t>
            </a:r>
            <a:br>
              <a:rPr lang="en-GB" sz="1400" dirty="0">
                <a:latin typeface="CMTT12"/>
              </a:rPr>
            </a:br>
            <a:r>
              <a:rPr lang="en-GB" sz="1400" dirty="0">
                <a:latin typeface="CMTT12"/>
              </a:rPr>
              <a:t>Encik </a:t>
            </a:r>
            <a:r>
              <a:rPr lang="en-GB" sz="1400" dirty="0" err="1">
                <a:latin typeface="CMTT12"/>
              </a:rPr>
              <a:t>Tetateki</a:t>
            </a:r>
            <a:r>
              <a:rPr lang="en-GB" sz="1400" dirty="0">
                <a:latin typeface="CMTT12"/>
              </a:rPr>
              <a:t>, or maybe DALL-E</a:t>
            </a:r>
          </a:p>
          <a:p>
            <a:pPr lvl="1"/>
            <a:r>
              <a:rPr lang="en-GB" sz="1400" dirty="0">
                <a:latin typeface="CMTT12"/>
              </a:rPr>
              <a:t>Who owns it? Who made it?</a:t>
            </a:r>
          </a:p>
          <a:p>
            <a:r>
              <a:rPr lang="en-GB" sz="1400" dirty="0">
                <a:latin typeface="CMTT12"/>
              </a:rPr>
              <a:t>Replacing jobs?</a:t>
            </a:r>
            <a:endParaRPr lang="en-GB" sz="1400" dirty="0"/>
          </a:p>
          <a:p>
            <a:r>
              <a:rPr lang="en-GB" sz="1400" dirty="0" err="1"/>
              <a:t>ChatGPT</a:t>
            </a:r>
            <a:r>
              <a:rPr lang="en-GB" sz="1400" dirty="0"/>
              <a:t>: a new tool</a:t>
            </a:r>
          </a:p>
          <a:p>
            <a:pPr lvl="1"/>
            <a:r>
              <a:rPr lang="en-GB" sz="1400" dirty="0"/>
              <a:t>Predicts the next words from a prompt based on a large sample of English</a:t>
            </a:r>
          </a:p>
          <a:p>
            <a:pPr lvl="1"/>
            <a:r>
              <a:rPr lang="en-GB" sz="1400" dirty="0"/>
              <a:t>Good at saying “the sort of thing that might come next”</a:t>
            </a:r>
          </a:p>
          <a:p>
            <a:pPr lvl="1"/>
            <a:r>
              <a:rPr lang="en-GB" sz="1400" dirty="0"/>
              <a:t>Proves quick examples of code – can be better than Google or </a:t>
            </a:r>
            <a:r>
              <a:rPr lang="en-GB" sz="1400" dirty="0" err="1"/>
              <a:t>StackExchange</a:t>
            </a:r>
            <a:endParaRPr lang="en-GB" sz="1400" dirty="0"/>
          </a:p>
          <a:p>
            <a:pPr lvl="1"/>
            <a:r>
              <a:rPr lang="en-GB" sz="1400" dirty="0"/>
              <a:t>Can provide some good ideas and outlines, if read carefully and </a:t>
            </a:r>
            <a:r>
              <a:rPr lang="en-GB" sz="1400" u="sng" dirty="0"/>
              <a:t>critically</a:t>
            </a:r>
            <a:endParaRPr lang="en-GB" sz="1400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E8CDAD52-1D15-6D98-BDA3-A749498A9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4641011" y="7"/>
            <a:ext cx="4501847" cy="448824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3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application&#10;&#10;Description automatically generated">
            <a:extLst>
              <a:ext uri="{FF2B5EF4-FFF2-40B4-BE49-F238E27FC236}">
                <a16:creationId xmlns:a16="http://schemas.microsoft.com/office/drawing/2014/main" id="{A929AABF-5D70-AD42-E142-5F07E97B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8112"/>
            <a:ext cx="7789069" cy="49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9395-E970-6A6A-492F-74D1D2CB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8" y="261649"/>
            <a:ext cx="7533017" cy="658297"/>
          </a:xfrm>
        </p:spPr>
        <p:txBody>
          <a:bodyPr anchor="ctr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Examples of how organisations use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AC16EE-3916-CBC3-974F-A8243CDC4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913206"/>
              </p:ext>
            </p:extLst>
          </p:nvPr>
        </p:nvGraphicFramePr>
        <p:xfrm>
          <a:off x="474064" y="1078078"/>
          <a:ext cx="8195872" cy="3144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966D279B-A0C1-D237-9E36-33CF347F71A9}"/>
              </a:ext>
            </a:extLst>
          </p:cNvPr>
          <p:cNvSpPr txBox="1">
            <a:spLocks/>
          </p:cNvSpPr>
          <p:nvPr/>
        </p:nvSpPr>
        <p:spPr>
          <a:xfrm>
            <a:off x="247146" y="103517"/>
            <a:ext cx="7868156" cy="586597"/>
          </a:xfrm>
        </p:spPr>
        <p:txBody>
          <a:bodyPr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25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Organisations</a:t>
            </a:r>
            <a:r>
              <a:rPr lang="en-US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Data (no AI needed!)</a:t>
            </a:r>
          </a:p>
        </p:txBody>
      </p:sp>
    </p:spTree>
    <p:extLst>
      <p:ext uri="{BB962C8B-B14F-4D97-AF65-F5344CB8AC3E}">
        <p14:creationId xmlns:p14="http://schemas.microsoft.com/office/powerpoint/2010/main" val="1764041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A0EA40-AED9-804F-82D7-CE6A3D79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61" y="2226543"/>
            <a:ext cx="6115639" cy="20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2D558-2F75-56AD-1483-AE04E8241448}"/>
              </a:ext>
            </a:extLst>
          </p:cNvPr>
          <p:cNvSpPr txBox="1"/>
          <p:nvPr/>
        </p:nvSpPr>
        <p:spPr>
          <a:xfrm>
            <a:off x="316856" y="2707143"/>
            <a:ext cx="2374257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3"/>
              </a:rPr>
              <a:t>https://blog.twitter.com/engineering/en_us/topics/insights/2021/sharing-learnings-about-our-image-cropping-algorithm</a:t>
            </a:r>
            <a:endParaRPr 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B754C-9BD6-9952-3BC9-74B6601DC908}"/>
              </a:ext>
            </a:extLst>
          </p:cNvPr>
          <p:cNvSpPr txBox="1"/>
          <p:nvPr/>
        </p:nvSpPr>
        <p:spPr>
          <a:xfrm>
            <a:off x="316856" y="3638342"/>
            <a:ext cx="4574894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4"/>
              </a:rPr>
              <a:t>https://arxiv.org/abs/2105.08667</a:t>
            </a:r>
            <a:endParaRPr lang="en-US" sz="1013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22A43-34F0-C6D6-B4D8-62BC9DB76969}"/>
              </a:ext>
            </a:extLst>
          </p:cNvPr>
          <p:cNvSpPr txBox="1">
            <a:spLocks/>
          </p:cNvSpPr>
          <p:nvPr/>
        </p:nvSpPr>
        <p:spPr>
          <a:xfrm>
            <a:off x="316856" y="808376"/>
            <a:ext cx="10515600" cy="4264405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impacts</a:t>
            </a:r>
          </a:p>
          <a:p>
            <a:pPr lvl="1"/>
            <a:r>
              <a:rPr lang="en-US" dirty="0"/>
              <a:t>Missed job opportunities</a:t>
            </a:r>
          </a:p>
          <a:p>
            <a:pPr lvl="1"/>
            <a:r>
              <a:rPr lang="en-US" dirty="0"/>
              <a:t>Being denied loans (and hence housing, cars,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Societal impacts: perpetuating bias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E56A94-F09C-8730-BB0E-544A9E5D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9" y="222086"/>
            <a:ext cx="7886700" cy="994172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EDI: Inaccurate Info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witter admits its image algorithm was racist">
            <a:extLst>
              <a:ext uri="{FF2B5EF4-FFF2-40B4-BE49-F238E27FC236}">
                <a16:creationId xmlns:a16="http://schemas.microsoft.com/office/drawing/2014/main" id="{ABA27AAA-8574-767A-8231-B5FCED6A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11" y="70719"/>
            <a:ext cx="2974556" cy="19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15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A0EA40-AED9-804F-82D7-CE6A3D79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61" y="2226543"/>
            <a:ext cx="6115639" cy="20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2D558-2F75-56AD-1483-AE04E8241448}"/>
              </a:ext>
            </a:extLst>
          </p:cNvPr>
          <p:cNvSpPr txBox="1"/>
          <p:nvPr/>
        </p:nvSpPr>
        <p:spPr>
          <a:xfrm>
            <a:off x="316856" y="2707143"/>
            <a:ext cx="2374257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3"/>
              </a:rPr>
              <a:t>https://blog.twitter.com/engineering/en_us/topics/insights/2021/sharing-learnings-about-our-image-cropping-algorithm</a:t>
            </a:r>
            <a:endParaRPr 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B754C-9BD6-9952-3BC9-74B6601DC908}"/>
              </a:ext>
            </a:extLst>
          </p:cNvPr>
          <p:cNvSpPr txBox="1"/>
          <p:nvPr/>
        </p:nvSpPr>
        <p:spPr>
          <a:xfrm>
            <a:off x="316856" y="3638342"/>
            <a:ext cx="4574894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4"/>
              </a:rPr>
              <a:t>https://arxiv.org/abs/2105.08667</a:t>
            </a:r>
            <a:endParaRPr lang="en-US" sz="1013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22A43-34F0-C6D6-B4D8-62BC9DB76969}"/>
              </a:ext>
            </a:extLst>
          </p:cNvPr>
          <p:cNvSpPr txBox="1">
            <a:spLocks/>
          </p:cNvSpPr>
          <p:nvPr/>
        </p:nvSpPr>
        <p:spPr>
          <a:xfrm>
            <a:off x="316856" y="808376"/>
            <a:ext cx="10515600" cy="4264405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impacts</a:t>
            </a:r>
          </a:p>
          <a:p>
            <a:pPr lvl="1"/>
            <a:r>
              <a:rPr lang="en-US" dirty="0"/>
              <a:t>Missed job opportunities</a:t>
            </a:r>
          </a:p>
          <a:p>
            <a:pPr lvl="1"/>
            <a:r>
              <a:rPr lang="en-US" dirty="0"/>
              <a:t>Being denied loans (and hence housing, cars,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Societal impacts: perpetuating bias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E56A94-F09C-8730-BB0E-544A9E5D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9" y="222086"/>
            <a:ext cx="7886700" cy="994172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EDI: Inaccurate Info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witter admits its image algorithm was racist">
            <a:extLst>
              <a:ext uri="{FF2B5EF4-FFF2-40B4-BE49-F238E27FC236}">
                <a16:creationId xmlns:a16="http://schemas.microsoft.com/office/drawing/2014/main" id="{ABA27AAA-8574-767A-8231-B5FCED6A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11" y="70719"/>
            <a:ext cx="2974556" cy="19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FB5CF461-1B40-A27F-06F3-173CB47C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89" y="-15496"/>
            <a:ext cx="1000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DB797810-BB05-747D-0A15-2A055406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428" y="-15496"/>
            <a:ext cx="10001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658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A0EA40-AED9-804F-82D7-CE6A3D79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361" y="2226543"/>
            <a:ext cx="6115639" cy="20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82D558-2F75-56AD-1483-AE04E8241448}"/>
              </a:ext>
            </a:extLst>
          </p:cNvPr>
          <p:cNvSpPr txBox="1"/>
          <p:nvPr/>
        </p:nvSpPr>
        <p:spPr>
          <a:xfrm>
            <a:off x="316856" y="2707143"/>
            <a:ext cx="2374257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3"/>
              </a:rPr>
              <a:t>https://blog.twitter.com/engineering/en_us/topics/insights/2021/sharing-learnings-about-our-image-cropping-algorithm</a:t>
            </a:r>
            <a:endParaRPr 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B754C-9BD6-9952-3BC9-74B6601DC908}"/>
              </a:ext>
            </a:extLst>
          </p:cNvPr>
          <p:cNvSpPr txBox="1"/>
          <p:nvPr/>
        </p:nvSpPr>
        <p:spPr>
          <a:xfrm>
            <a:off x="316856" y="3638342"/>
            <a:ext cx="4574894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dirty="0">
                <a:hlinkClick r:id="rId4"/>
              </a:rPr>
              <a:t>https://arxiv.org/abs/2105.08667</a:t>
            </a:r>
            <a:endParaRPr lang="en-US" sz="1013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22A43-34F0-C6D6-B4D8-62BC9DB76969}"/>
              </a:ext>
            </a:extLst>
          </p:cNvPr>
          <p:cNvSpPr txBox="1">
            <a:spLocks/>
          </p:cNvSpPr>
          <p:nvPr/>
        </p:nvSpPr>
        <p:spPr>
          <a:xfrm>
            <a:off x="316856" y="808376"/>
            <a:ext cx="10515600" cy="4264405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Individual impacts</a:t>
            </a:r>
          </a:p>
          <a:p>
            <a:pPr lvl="1"/>
            <a:r>
              <a:rPr lang="en-US" dirty="0"/>
              <a:t>Missed job opportunities</a:t>
            </a:r>
          </a:p>
          <a:p>
            <a:pPr lvl="1"/>
            <a:r>
              <a:rPr lang="en-US" dirty="0"/>
              <a:t>Being denied loans (and hence housing, cars,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Societal impacts: perpetuating bias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E56A94-F09C-8730-BB0E-544A9E5D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9" y="222086"/>
            <a:ext cx="7886700" cy="994172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EDI: Inaccurate Info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witter admits its image algorithm was racist">
            <a:extLst>
              <a:ext uri="{FF2B5EF4-FFF2-40B4-BE49-F238E27FC236}">
                <a16:creationId xmlns:a16="http://schemas.microsoft.com/office/drawing/2014/main" id="{ABA27AAA-8574-767A-8231-B5FCED6A3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611" y="70719"/>
            <a:ext cx="2974556" cy="19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61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41F0E-9DCF-51FA-9AE2-025EFAF2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6B8B46-CD17-A537-E82A-FA7E4FFF6A92}"/>
              </a:ext>
            </a:extLst>
          </p:cNvPr>
          <p:cNvSpPr txBox="1">
            <a:spLocks/>
          </p:cNvSpPr>
          <p:nvPr/>
        </p:nvSpPr>
        <p:spPr>
          <a:xfrm>
            <a:off x="316856" y="808376"/>
            <a:ext cx="5094899" cy="2095311"/>
          </a:xfr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Accessible software can create images and videos of specific people based on prompts</a:t>
            </a:r>
          </a:p>
          <a:p>
            <a:r>
              <a:rPr lang="en-US" dirty="0"/>
              <a:t>Defamation and distress</a:t>
            </a:r>
          </a:p>
          <a:p>
            <a:r>
              <a:rPr lang="en-US" dirty="0"/>
              <a:t>False information</a:t>
            </a:r>
          </a:p>
          <a:p>
            <a:pPr lvl="1"/>
            <a:r>
              <a:rPr lang="en-US" dirty="0"/>
              <a:t>Manipulating public opinion</a:t>
            </a:r>
          </a:p>
          <a:p>
            <a:pPr lvl="1"/>
            <a:r>
              <a:rPr lang="en-US" dirty="0"/>
              <a:t>Undermining confidence in true information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9BC5E8-B3FE-9095-C3E0-2D936BA3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09" y="222086"/>
            <a:ext cx="7886700" cy="994172"/>
          </a:xfrm>
        </p:spPr>
        <p:txBody>
          <a:bodyPr>
            <a:normAutofit/>
          </a:bodyPr>
          <a:lstStyle/>
          <a:p>
            <a:r>
              <a:rPr lang="en-GB" sz="25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Fakes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4B07B5B3-957C-69E8-5378-B5C53D026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25" y="70719"/>
            <a:ext cx="3112166" cy="38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F8A2D5-D4DE-09C2-C2FE-429BAA0DEE78}"/>
              </a:ext>
            </a:extLst>
          </p:cNvPr>
          <p:cNvSpPr txBox="1"/>
          <p:nvPr/>
        </p:nvSpPr>
        <p:spPr>
          <a:xfrm>
            <a:off x="2379625" y="3976916"/>
            <a:ext cx="6858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Midjourney - 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midjourney</a:t>
            </a:r>
            <a:r>
              <a:rPr lang="en-US" dirty="0"/>
              <a:t>/comments/120vhdc/</a:t>
            </a:r>
            <a:r>
              <a:rPr lang="en-US" dirty="0" err="1"/>
              <a:t>the_pope_drip</a:t>
            </a:r>
            <a:r>
              <a:rPr lang="en-US" dirty="0"/>
              <a:t>/, Public Domain,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=137281085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A2EFF-FDDA-0736-7773-C337810FD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4" y="2903688"/>
            <a:ext cx="2944108" cy="9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0074C-F35B-42E0-A0A0-1C3A01F8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B869-E9EA-F516-7751-D7157ACC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98B2C-77B8-D6DA-6DB2-3F6151606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456109"/>
          </a:xfrm>
        </p:spPr>
        <p:txBody>
          <a:bodyPr>
            <a:normAutofit/>
          </a:bodyPr>
          <a:lstStyle/>
          <a:p>
            <a:r>
              <a:rPr lang="en-US" sz="1800" dirty="0"/>
              <a:t>UN Principles closely aligned with GDPR</a:t>
            </a:r>
            <a:endParaRPr lang="en-US" sz="15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9C0890B6-ED0B-FE8E-B878-7C0BA4A8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" y="1870841"/>
            <a:ext cx="7772400" cy="23378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E6F0BC-05A6-44FD-4D10-716228DEB3B3}"/>
              </a:ext>
            </a:extLst>
          </p:cNvPr>
          <p:cNvSpPr/>
          <p:nvPr/>
        </p:nvSpPr>
        <p:spPr>
          <a:xfrm>
            <a:off x="4729655" y="50449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55C5C2-DE72-88F2-91F2-A5CA136A3FCC}"/>
              </a:ext>
            </a:extLst>
          </p:cNvPr>
          <p:cNvSpPr/>
          <p:nvPr/>
        </p:nvSpPr>
        <p:spPr>
          <a:xfrm>
            <a:off x="5797374" y="401952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4915FA-3D94-F568-04E0-EABF0B3BCBAF}"/>
              </a:ext>
            </a:extLst>
          </p:cNvPr>
          <p:cNvSpPr/>
          <p:nvPr/>
        </p:nvSpPr>
        <p:spPr>
          <a:xfrm>
            <a:off x="4099954" y="1768026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4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F223-7BF2-E760-E687-DB863D85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C76A-28BD-18A9-6481-52EA7723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610E-7AB7-04DA-BF3E-8383F9181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3230443"/>
          </a:xfrm>
        </p:spPr>
        <p:txBody>
          <a:bodyPr>
            <a:normAutofit/>
          </a:bodyPr>
          <a:lstStyle/>
          <a:p>
            <a:r>
              <a:rPr lang="en-US" sz="1800" dirty="0"/>
              <a:t>No timetabled sessions next week (31 October)</a:t>
            </a:r>
          </a:p>
          <a:p>
            <a:r>
              <a:rPr lang="en-US" sz="1800" dirty="0"/>
              <a:t>Assignment 001 due on 31 October</a:t>
            </a:r>
          </a:p>
          <a:p>
            <a:pPr lvl="1"/>
            <a:r>
              <a:rPr lang="en-US" sz="1500" dirty="0"/>
              <a:t>Please book a meeting with me to discuss (or email me) if you have questions!</a:t>
            </a:r>
          </a:p>
          <a:p>
            <a:r>
              <a:rPr lang="en-US" sz="1800" b="1" u="sng" dirty="0" err="1"/>
              <a:t>TryHackMe</a:t>
            </a:r>
            <a:r>
              <a:rPr lang="en-US" sz="1800" dirty="0"/>
              <a:t>: expectation for today is to have finished both Pre-Security and Cyber Security 101	</a:t>
            </a:r>
          </a:p>
          <a:p>
            <a:pPr lvl="1"/>
            <a:r>
              <a:rPr lang="en-US" sz="1500" dirty="0"/>
              <a:t>This is so you can move on to premium material during Sprint Week (</a:t>
            </a:r>
            <a:r>
              <a:rPr lang="en-US" sz="1500" u="sng" dirty="0"/>
              <a:t>last week it’s available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Complete non-engagement with this material will be raised with employers via tripartite meetings (similar to non-attendance)</a:t>
            </a:r>
          </a:p>
          <a:p>
            <a:pPr lvl="2"/>
            <a:r>
              <a:rPr lang="en-US" sz="1200" dirty="0"/>
              <a:t>If you have engaged but not successfully linked to the account we entered, you </a:t>
            </a:r>
            <a:r>
              <a:rPr lang="en-US" sz="1200" u="sng" dirty="0"/>
              <a:t>must</a:t>
            </a:r>
            <a:r>
              <a:rPr lang="en-US" sz="1200" dirty="0"/>
              <a:t> speak to me during lab today</a:t>
            </a:r>
          </a:p>
          <a:p>
            <a:pPr lvl="1"/>
            <a:r>
              <a:rPr lang="en-US" sz="1500" dirty="0"/>
              <a:t>Applicable for learning journal and EPA portfolio – use it while you’ve got it! 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3562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E059-F04F-427A-9F73-67841CED6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48E8-87DE-FFF8-6B5A-3324E3647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EBFA-1183-6FC8-3D93-26F9AE2BC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2791602"/>
          </a:xfrm>
        </p:spPr>
        <p:txBody>
          <a:bodyPr>
            <a:normAutofit/>
          </a:bodyPr>
          <a:lstStyle/>
          <a:p>
            <a:r>
              <a:rPr lang="en-US" sz="1800" dirty="0" err="1"/>
              <a:t>Recognise</a:t>
            </a:r>
            <a:r>
              <a:rPr lang="en-US" sz="1800" dirty="0"/>
              <a:t> Exclusion</a:t>
            </a:r>
          </a:p>
          <a:p>
            <a:r>
              <a:rPr lang="en-US" sz="1800" dirty="0"/>
              <a:t>Learn from Human Diversity</a:t>
            </a:r>
          </a:p>
          <a:p>
            <a:r>
              <a:rPr lang="en-US" sz="1800" dirty="0"/>
              <a:t>Solve for One, Extend to Many</a:t>
            </a:r>
          </a:p>
          <a:p>
            <a:pPr lvl="1"/>
            <a:r>
              <a:rPr lang="en-US" sz="1200" dirty="0"/>
              <a:t>(“Inclusive Curriculum”)</a:t>
            </a:r>
          </a:p>
          <a:p>
            <a:r>
              <a:rPr lang="en-US" sz="1500" dirty="0"/>
              <a:t>Actions</a:t>
            </a:r>
          </a:p>
          <a:p>
            <a:pPr lvl="1"/>
            <a:r>
              <a:rPr lang="en-US" sz="1200" dirty="0"/>
              <a:t>Assess overall team/product status </a:t>
            </a:r>
          </a:p>
          <a:p>
            <a:pPr lvl="1"/>
            <a:r>
              <a:rPr lang="en-US" sz="1200" dirty="0"/>
              <a:t>Identify existing accessibility failures</a:t>
            </a:r>
          </a:p>
          <a:p>
            <a:pPr lvl="1"/>
            <a:r>
              <a:rPr lang="en-US" sz="1200" dirty="0" err="1"/>
              <a:t>Prioritise</a:t>
            </a:r>
            <a:r>
              <a:rPr lang="en-US" sz="1200" dirty="0"/>
              <a:t> and address failures</a:t>
            </a:r>
          </a:p>
          <a:p>
            <a:pPr lvl="1"/>
            <a:r>
              <a:rPr lang="en-US" sz="1200" dirty="0"/>
              <a:t>Build accessibility into development</a:t>
            </a:r>
          </a:p>
          <a:p>
            <a:pPr lvl="1"/>
            <a:r>
              <a:rPr lang="en-US" sz="1200" dirty="0"/>
              <a:t>Prevent building biased products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981C5-4F27-C6EF-E96E-04FD7BBEDAFA}"/>
              </a:ext>
            </a:extLst>
          </p:cNvPr>
          <p:cNvSpPr/>
          <p:nvPr/>
        </p:nvSpPr>
        <p:spPr>
          <a:xfrm>
            <a:off x="4729655" y="50449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B6D97-396C-E381-9AB2-97E1C5C28512}"/>
              </a:ext>
            </a:extLst>
          </p:cNvPr>
          <p:cNvSpPr/>
          <p:nvPr/>
        </p:nvSpPr>
        <p:spPr>
          <a:xfrm>
            <a:off x="5797374" y="401952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9C78B-C1F0-5802-BD93-09E1A286F2C5}"/>
              </a:ext>
            </a:extLst>
          </p:cNvPr>
          <p:cNvSpPr/>
          <p:nvPr/>
        </p:nvSpPr>
        <p:spPr>
          <a:xfrm>
            <a:off x="4099954" y="1768026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04412-6A24-93F4-7751-627D9C42CCE1}"/>
              </a:ext>
            </a:extLst>
          </p:cNvPr>
          <p:cNvSpPr txBox="1"/>
          <p:nvPr/>
        </p:nvSpPr>
        <p:spPr>
          <a:xfrm>
            <a:off x="5125661" y="463745"/>
            <a:ext cx="27573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err="1"/>
              <a:t>Mentimeter</a:t>
            </a:r>
            <a:r>
              <a:rPr lang="en-US" sz="2600" dirty="0"/>
              <a:t>: How?</a:t>
            </a:r>
          </a:p>
          <a:p>
            <a:pPr algn="ctr"/>
            <a:r>
              <a:rPr lang="en-US" sz="2600" dirty="0"/>
              <a:t>6295 9745</a:t>
            </a:r>
          </a:p>
        </p:txBody>
      </p:sp>
      <p:pic>
        <p:nvPicPr>
          <p:cNvPr id="10" name="Picture 9" descr="A qr code with a logo&#10;&#10;AI-generated content may be incorrect.">
            <a:extLst>
              <a:ext uri="{FF2B5EF4-FFF2-40B4-BE49-F238E27FC236}">
                <a16:creationId xmlns:a16="http://schemas.microsoft.com/office/drawing/2014/main" id="{51D0071A-9221-62FC-04CF-8C51973E2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852" y="1375775"/>
            <a:ext cx="2965167" cy="28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1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D429-E539-860E-408F-745E0E41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3A9E-0D64-2868-D2AD-8889D4AB5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64DE7-0B85-C115-F4A8-2916B71C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2791602"/>
          </a:xfrm>
        </p:spPr>
        <p:txBody>
          <a:bodyPr>
            <a:normAutofit/>
          </a:bodyPr>
          <a:lstStyle/>
          <a:p>
            <a:r>
              <a:rPr lang="en-US" sz="1800" dirty="0"/>
              <a:t>Confidentiality</a:t>
            </a:r>
          </a:p>
          <a:p>
            <a:r>
              <a:rPr lang="en-US" sz="1800" dirty="0"/>
              <a:t>Availability of data/services</a:t>
            </a:r>
          </a:p>
          <a:p>
            <a:r>
              <a:rPr lang="en-US" sz="1800" dirty="0"/>
              <a:t>Integrity of data</a:t>
            </a:r>
          </a:p>
          <a:p>
            <a:endParaRPr lang="en-US" sz="1800" dirty="0"/>
          </a:p>
          <a:p>
            <a:r>
              <a:rPr lang="en-US" sz="1800" dirty="0"/>
              <a:t>What are the </a:t>
            </a:r>
            <a:r>
              <a:rPr lang="en-US" sz="1800" u="sng" dirty="0"/>
              <a:t>ethical implications</a:t>
            </a:r>
            <a:r>
              <a:rPr lang="en-US" sz="1800" dirty="0"/>
              <a:t> of these security principles?</a:t>
            </a:r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43A66-C434-C3A9-AF77-3CA06368FA01}"/>
              </a:ext>
            </a:extLst>
          </p:cNvPr>
          <p:cNvSpPr/>
          <p:nvPr/>
        </p:nvSpPr>
        <p:spPr>
          <a:xfrm>
            <a:off x="4729655" y="50449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14743-33A5-CC3C-36BC-DF92F41437C5}"/>
              </a:ext>
            </a:extLst>
          </p:cNvPr>
          <p:cNvSpPr/>
          <p:nvPr/>
        </p:nvSpPr>
        <p:spPr>
          <a:xfrm>
            <a:off x="5797374" y="401952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013D5-BD5F-DFF3-29C5-D99E675FBF7C}"/>
              </a:ext>
            </a:extLst>
          </p:cNvPr>
          <p:cNvSpPr/>
          <p:nvPr/>
        </p:nvSpPr>
        <p:spPr>
          <a:xfrm>
            <a:off x="4099954" y="1768026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1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E73A-6D7A-A41C-BAA0-F2FB64A8F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1AF48-832D-10CF-9DE2-00998EB7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724078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0747-B9E0-B322-34FE-E5199259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2791602"/>
          </a:xfrm>
        </p:spPr>
        <p:txBody>
          <a:bodyPr>
            <a:normAutofit/>
          </a:bodyPr>
          <a:lstStyle/>
          <a:p>
            <a:r>
              <a:rPr lang="en-US" sz="1800" dirty="0"/>
              <a:t>Why do you care about ethics?</a:t>
            </a:r>
          </a:p>
          <a:p>
            <a:endParaRPr lang="en-US" sz="1800" dirty="0"/>
          </a:p>
          <a:p>
            <a:r>
              <a:rPr lang="en-US" sz="1800" dirty="0"/>
              <a:t>Why does your employer care about ethics?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2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3A077-5184-2DD7-263D-58D7E43794A2}"/>
              </a:ext>
            </a:extLst>
          </p:cNvPr>
          <p:cNvSpPr/>
          <p:nvPr/>
        </p:nvSpPr>
        <p:spPr>
          <a:xfrm>
            <a:off x="4729655" y="50449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D973-7FA7-8E6A-A53C-EC307C63EF7F}"/>
              </a:ext>
            </a:extLst>
          </p:cNvPr>
          <p:cNvSpPr/>
          <p:nvPr/>
        </p:nvSpPr>
        <p:spPr>
          <a:xfrm>
            <a:off x="5797374" y="4019527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2B4260-FCC1-E0E4-B672-14ECF969C6A6}"/>
              </a:ext>
            </a:extLst>
          </p:cNvPr>
          <p:cNvSpPr/>
          <p:nvPr/>
        </p:nvSpPr>
        <p:spPr>
          <a:xfrm>
            <a:off x="4099954" y="1768026"/>
            <a:ext cx="2659117" cy="37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3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5233DAEE-6FC1-A948-A191-B81CA8A4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" t="28" r="37167" b="38326"/>
          <a:stretch/>
        </p:blipFill>
        <p:spPr>
          <a:xfrm>
            <a:off x="0" y="2386"/>
            <a:ext cx="9144000" cy="5138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87BD9-DA99-268E-63B4-A65D274E7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89" y="1994860"/>
            <a:ext cx="4336621" cy="11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6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CFD3A-6ECD-A2D2-6667-B4A6C9EE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28C3-8C9E-4564-B1EA-D118C4F0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44028"/>
            <a:ext cx="8769043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Week – Mile End Sessions - unusual days/times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3209-E38E-475F-1D64-D76DF7E5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323044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99C779-B626-CF7C-E252-834959A1D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7" y="1548865"/>
            <a:ext cx="8543759" cy="22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6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E1CF-C669-FAFF-9EEB-A560D5B5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9D8B-D19F-429F-F026-F711529A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33F5D-CEF1-C3A6-721E-CE97671C4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3230443"/>
          </a:xfrm>
        </p:spPr>
        <p:txBody>
          <a:bodyPr>
            <a:normAutofit/>
          </a:bodyPr>
          <a:lstStyle/>
          <a:p>
            <a:r>
              <a:rPr lang="en-US" sz="1800" dirty="0"/>
              <a:t>What are the key ethical issues we need to consider with digital technology?</a:t>
            </a:r>
          </a:p>
          <a:p>
            <a:pPr lvl="1"/>
            <a:r>
              <a:rPr lang="en-US" sz="1500" dirty="0"/>
              <a:t>Sustainability </a:t>
            </a:r>
          </a:p>
          <a:p>
            <a:pPr lvl="1"/>
            <a:r>
              <a:rPr lang="en-US" sz="1500" dirty="0"/>
              <a:t>Data and AI</a:t>
            </a:r>
          </a:p>
          <a:p>
            <a:pPr lvl="1"/>
            <a:r>
              <a:rPr lang="en-US" sz="1500" dirty="0"/>
              <a:t>Privacy</a:t>
            </a:r>
          </a:p>
          <a:p>
            <a:pPr lvl="1"/>
            <a:r>
              <a:rPr lang="en-US" sz="1500" dirty="0"/>
              <a:t>Accessibility</a:t>
            </a:r>
          </a:p>
          <a:p>
            <a:pPr lvl="1"/>
            <a:r>
              <a:rPr lang="en-US" sz="1500" dirty="0"/>
              <a:t>Equality, Diversity, and Inclusion</a:t>
            </a:r>
          </a:p>
          <a:p>
            <a:pPr lvl="1"/>
            <a:r>
              <a:rPr lang="en-US" sz="1500" dirty="0"/>
              <a:t>Security</a:t>
            </a:r>
          </a:p>
          <a:p>
            <a:r>
              <a:rPr lang="en-US" sz="1800" dirty="0"/>
              <a:t>United Nations / </a:t>
            </a:r>
            <a:r>
              <a:rPr lang="en-US" sz="1800" dirty="0" err="1"/>
              <a:t>ThoughtWorks</a:t>
            </a:r>
            <a:r>
              <a:rPr lang="en-US" sz="1800" dirty="0"/>
              <a:t> Responsible Technology Playbook: 	</a:t>
            </a:r>
            <a:r>
              <a:rPr lang="en-US" sz="1400" dirty="0">
                <a:hlinkClick r:id="rId2"/>
              </a:rPr>
              <a:t>https://www.thoughtworks.com/en-gb/about-us/social-change/responsible-tech-playbook</a:t>
            </a:r>
            <a:endParaRPr lang="en-US" sz="14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225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3B58-C8BD-31AA-6B34-39E77809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EF2C-7ABE-70E2-9C67-990F4A86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88C31-6CC3-E5EF-6903-5E3914324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" y="1414732"/>
            <a:ext cx="8180465" cy="3230443"/>
          </a:xfrm>
        </p:spPr>
        <p:txBody>
          <a:bodyPr>
            <a:normAutofit/>
          </a:bodyPr>
          <a:lstStyle/>
          <a:p>
            <a:r>
              <a:rPr lang="en-US" sz="1800" dirty="0"/>
              <a:t>Key Areas:</a:t>
            </a:r>
          </a:p>
          <a:p>
            <a:pPr lvl="1"/>
            <a:r>
              <a:rPr lang="en-US" sz="1500" dirty="0"/>
              <a:t>Carbon Efficiency</a:t>
            </a:r>
          </a:p>
          <a:p>
            <a:pPr lvl="1"/>
            <a:r>
              <a:rPr lang="en-US" sz="1500" dirty="0"/>
              <a:t>Carbon Awareness</a:t>
            </a:r>
          </a:p>
          <a:p>
            <a:pPr lvl="1"/>
            <a:r>
              <a:rPr lang="en-US" sz="1500" dirty="0"/>
              <a:t>Energy Efficiency</a:t>
            </a:r>
          </a:p>
          <a:p>
            <a:pPr lvl="1"/>
            <a:r>
              <a:rPr lang="en-US" sz="1500" dirty="0"/>
              <a:t>Measurement</a:t>
            </a:r>
          </a:p>
          <a:p>
            <a:pPr lvl="1"/>
            <a:r>
              <a:rPr lang="en-US" sz="1500" dirty="0"/>
              <a:t>Hardware Efficiency</a:t>
            </a:r>
          </a:p>
          <a:p>
            <a:pPr lvl="1"/>
            <a:r>
              <a:rPr lang="en-US" sz="1500" dirty="0"/>
              <a:t>Software Efficiency</a:t>
            </a:r>
          </a:p>
          <a:p>
            <a:r>
              <a:rPr lang="en-US" sz="1800" dirty="0"/>
              <a:t>Lectures During Sprint Week</a:t>
            </a:r>
          </a:p>
          <a:p>
            <a:pPr lvl="1"/>
            <a:r>
              <a:rPr lang="en-US" sz="1500" dirty="0"/>
              <a:t>Tue 4 November – Dr Alex Owen – Carbon Measurement for Research Infrastructure</a:t>
            </a:r>
          </a:p>
          <a:p>
            <a:pPr lvl="1"/>
            <a:r>
              <a:rPr lang="en-US" sz="1500" dirty="0"/>
              <a:t>Wed 5 November – Dr Dan Traynor – Data Centre Refurbishment</a:t>
            </a:r>
          </a:p>
          <a:p>
            <a:pPr lvl="1"/>
            <a:r>
              <a:rPr lang="en-US" sz="1500" dirty="0"/>
              <a:t>Thu 6 November – Other Green Computing Topics (SZ)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4099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CEE0A-A9CB-F741-1F62-1F806597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78C9-9308-66BA-35CF-7BAFC12D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5605430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Centre Refurbishment</a:t>
            </a:r>
          </a:p>
        </p:txBody>
      </p:sp>
      <p:pic>
        <p:nvPicPr>
          <p:cNvPr id="6" name="Online Media 5" descr="State-of-the-art Data Centre Modernisation at Queen Mary's University London | Schneider Electric">
            <a:hlinkClick r:id="" action="ppaction://media"/>
            <a:extLst>
              <a:ext uri="{FF2B5EF4-FFF2-40B4-BE49-F238E27FC236}">
                <a16:creationId xmlns:a16="http://schemas.microsoft.com/office/drawing/2014/main" id="{64BD2CE2-0EB3-61F4-B9BB-E24D79DA22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09163" y="1318173"/>
            <a:ext cx="5153485" cy="29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B72E-C1E9-848E-13DA-43DB96E1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4028"/>
            <a:ext cx="3276452" cy="825648"/>
          </a:xfrm>
        </p:spPr>
        <p:txBody>
          <a:bodyPr anchor="b">
            <a:normAutofit/>
          </a:bodyPr>
          <a:lstStyle/>
          <a:p>
            <a:r>
              <a:rPr lang="en-US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483A-900B-4CDB-3A13-7F4DC6257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1414732"/>
            <a:ext cx="2967334" cy="3230443"/>
          </a:xfrm>
        </p:spPr>
        <p:txBody>
          <a:bodyPr>
            <a:normAutofit/>
          </a:bodyPr>
          <a:lstStyle/>
          <a:p>
            <a:r>
              <a:rPr lang="en-US" sz="1800" dirty="0"/>
              <a:t>“Evil AI” is popular in Science Fiction</a:t>
            </a:r>
          </a:p>
          <a:p>
            <a:r>
              <a:rPr lang="en-US" sz="1800" dirty="0"/>
              <a:t>General Artificial Intelligence – how close are we really?</a:t>
            </a:r>
          </a:p>
          <a:p>
            <a:r>
              <a:rPr lang="en-US" sz="1800" b="1" u="sng" dirty="0"/>
              <a:t>Why</a:t>
            </a:r>
            <a:r>
              <a:rPr lang="en-US" sz="1800" dirty="0"/>
              <a:t> would AI want to take over the world?</a:t>
            </a:r>
          </a:p>
          <a:p>
            <a:r>
              <a:rPr lang="en-US" sz="1800" b="1" u="sng" dirty="0"/>
              <a:t>How</a:t>
            </a:r>
            <a:r>
              <a:rPr lang="en-US" sz="1800" dirty="0"/>
              <a:t> would AI access the tools for that?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473CED1E-6570-FE66-4AF6-7290AD10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70" r="10549" b="1"/>
          <a:stretch/>
        </p:blipFill>
        <p:spPr>
          <a:xfrm>
            <a:off x="4641011" y="7"/>
            <a:ext cx="4501847" cy="448824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467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8E443-28F0-4258-A5D5-6883EE7753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Self-Driving Cars</a:t>
            </a:r>
          </a:p>
        </p:txBody>
      </p:sp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6C3CD2D3-FBAA-FEBC-5868-41D9E470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873"/>
            <a:ext cx="9144000" cy="31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97A97E1F-8C33-C11C-05D5-8F769884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48" y="85725"/>
            <a:ext cx="3450431" cy="25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5E50-A24B-4A35-81F6-DC65C5D2D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292" y="916116"/>
            <a:ext cx="6243782" cy="1106757"/>
          </a:xfrm>
        </p:spPr>
        <p:txBody>
          <a:bodyPr/>
          <a:lstStyle/>
          <a:p>
            <a:r>
              <a:rPr lang="en-US" sz="1100" dirty="0"/>
              <a:t>Upper right: Wikimedia user Ian Maddox - CC BY-SA 4.0,</a:t>
            </a:r>
            <a:br>
              <a:rPr lang="en-US" sz="1100" dirty="0"/>
            </a:br>
            <a:r>
              <a:rPr lang="en-US" sz="1100" dirty="0"/>
              <a:t> </a:t>
            </a:r>
            <a:r>
              <a:rPr lang="en-US" sz="1100" dirty="0">
                <a:hlinkClick r:id="rId4"/>
              </a:rPr>
              <a:t>https://commons.wikimedia.org/w/index.php?curid=67227170</a:t>
            </a:r>
            <a:endParaRPr lang="en-US" sz="1100" dirty="0"/>
          </a:p>
          <a:p>
            <a:r>
              <a:rPr lang="en-US" sz="1100" dirty="0"/>
              <a:t>Lower image: Wikimedia users </a:t>
            </a:r>
            <a:r>
              <a:rPr lang="en-US" sz="1100" dirty="0" err="1"/>
              <a:t>McGeddon</a:t>
            </a:r>
            <a:r>
              <a:rPr lang="en-US" sz="1100" dirty="0"/>
              <a:t> and </a:t>
            </a:r>
            <a:r>
              <a:rPr lang="en-US" sz="1100" dirty="0" err="1"/>
              <a:t>Zapyon</a:t>
            </a:r>
            <a:r>
              <a:rPr lang="en-US" sz="1100" dirty="0"/>
              <a:t> - CC BY-SA 4.0, </a:t>
            </a:r>
            <a:r>
              <a:rPr lang="en-US" sz="1100" dirty="0">
                <a:hlinkClick r:id="rId5"/>
              </a:rPr>
              <a:t>https://commons.wikimedia.org/w/index.php?curid=67107784</a:t>
            </a:r>
            <a:endParaRPr lang="en-US" sz="1100" dirty="0"/>
          </a:p>
          <a:p>
            <a:endParaRPr lang="en-US" sz="1100" dirty="0"/>
          </a:p>
        </p:txBody>
      </p:sp>
      <p:pic>
        <p:nvPicPr>
          <p:cNvPr id="8" name="Picture 7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1650B206-F6DF-D4C3-E27F-F20C2FBE6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9252E-3FC6-A4BA-E713-BD5D88ADB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97353-42EA-9BFF-BEB0-DA0C76AC5DDA}"/>
              </a:ext>
            </a:extLst>
          </p:cNvPr>
          <p:cNvSpPr txBox="1"/>
          <p:nvPr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8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3DFC5-C15A-4069-7BBA-14ACB05E45B4}"/>
              </a:ext>
            </a:extLst>
          </p:cNvPr>
          <p:cNvSpPr txBox="1"/>
          <p:nvPr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</p:spTree>
    <p:extLst>
      <p:ext uri="{BB962C8B-B14F-4D97-AF65-F5344CB8AC3E}">
        <p14:creationId xmlns:p14="http://schemas.microsoft.com/office/powerpoint/2010/main" val="6970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8E443-28F0-4258-A5D5-6883EE7753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Self-Driving Cars</a:t>
            </a:r>
          </a:p>
        </p:txBody>
      </p:sp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6C3CD2D3-FBAA-FEBC-5868-41D9E470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2873"/>
            <a:ext cx="9144000" cy="312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97A97E1F-8C33-C11C-05D5-8F769884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548" y="85725"/>
            <a:ext cx="3450431" cy="25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5E50-A24B-4A35-81F6-DC65C5D2D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63571" y="916116"/>
            <a:ext cx="8672097" cy="1106757"/>
          </a:xfrm>
        </p:spPr>
        <p:txBody>
          <a:bodyPr/>
          <a:lstStyle/>
          <a:p>
            <a:r>
              <a:rPr lang="en-US" sz="1200" dirty="0"/>
              <a:t>Upper right: Wikimedia user Ian Maddox - CC BY-SA 4.0,</a:t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>
                <a:hlinkClick r:id="rId4"/>
              </a:rPr>
              <a:t>https://commons.wikimedia.org/w/index.php?curid=67227170</a:t>
            </a:r>
            <a:endParaRPr lang="en-US" sz="1200" dirty="0"/>
          </a:p>
          <a:p>
            <a:r>
              <a:rPr lang="en-US" sz="1200" dirty="0"/>
              <a:t>Lower image: Wikimedia users </a:t>
            </a:r>
            <a:r>
              <a:rPr lang="en-US" sz="1200" dirty="0" err="1"/>
              <a:t>McGeddon</a:t>
            </a:r>
            <a:r>
              <a:rPr lang="en-US" sz="1200" dirty="0"/>
              <a:t> and </a:t>
            </a:r>
            <a:r>
              <a:rPr lang="en-US" sz="1200" dirty="0" err="1"/>
              <a:t>Zapyon</a:t>
            </a:r>
            <a:r>
              <a:rPr lang="en-US" sz="1200" dirty="0"/>
              <a:t> - CC BY-SA 4.0, </a:t>
            </a:r>
            <a:r>
              <a:rPr lang="en-US" sz="1200" dirty="0">
                <a:hlinkClick r:id="rId5"/>
              </a:rPr>
              <a:t>https://commons.wikimedia.org/w/index.php?curid=67107784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8" name="Picture 7" descr="A picture containing smoke, coelenterate, weapon, jellyfish&#10;&#10;Description automatically generated">
            <a:extLst>
              <a:ext uri="{FF2B5EF4-FFF2-40B4-BE49-F238E27FC236}">
                <a16:creationId xmlns:a16="http://schemas.microsoft.com/office/drawing/2014/main" id="{1650B206-F6DF-D4C3-E27F-F20C2FBE6B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402" b="64523"/>
          <a:stretch/>
        </p:blipFill>
        <p:spPr>
          <a:xfrm>
            <a:off x="0" y="4486094"/>
            <a:ext cx="9144000" cy="671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9252E-3FC6-A4BA-E713-BD5D88ADB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12" y="4610515"/>
            <a:ext cx="1372413" cy="365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97353-42EA-9BFF-BEB0-DA0C76AC5DDA}"/>
              </a:ext>
            </a:extLst>
          </p:cNvPr>
          <p:cNvSpPr txBox="1"/>
          <p:nvPr/>
        </p:nvSpPr>
        <p:spPr>
          <a:xfrm>
            <a:off x="7926850" y="478185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pPr algn="r"/>
              <a:t>9</a:t>
            </a:fld>
            <a:endParaRPr lang="en-US" sz="900" b="0" i="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03DFC5-C15A-4069-7BBA-14ACB05E45B4}"/>
              </a:ext>
            </a:extLst>
          </p:cNvPr>
          <p:cNvSpPr txBox="1"/>
          <p:nvPr/>
        </p:nvSpPr>
        <p:spPr>
          <a:xfrm>
            <a:off x="4256954" y="4727996"/>
            <a:ext cx="4303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Diverse thinking creates brilliant </a:t>
            </a:r>
            <a:r>
              <a:rPr lang="en-US" sz="1000" b="1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breakthroughs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F2787-E55B-670A-9564-00989BC75F0E}"/>
              </a:ext>
            </a:extLst>
          </p:cNvPr>
          <p:cNvSpPr txBox="1"/>
          <p:nvPr/>
        </p:nvSpPr>
        <p:spPr>
          <a:xfrm>
            <a:off x="1805941" y="4014341"/>
            <a:ext cx="4602542" cy="453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American Prospect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prospect.org</a:t>
            </a:r>
            <a:r>
              <a:rPr lang="en-US" sz="1000" dirty="0"/>
              <a:t>/justice/06-13-2023-elon-musk-tesla-self-driving-bloodbath/</a:t>
            </a:r>
          </a:p>
        </p:txBody>
      </p:sp>
      <p:pic>
        <p:nvPicPr>
          <p:cNvPr id="13" name="Picture 12" descr="A close-up of a car&#10;&#10;Description automatically generated with low confidence">
            <a:extLst>
              <a:ext uri="{FF2B5EF4-FFF2-40B4-BE49-F238E27FC236}">
                <a16:creationId xmlns:a16="http://schemas.microsoft.com/office/drawing/2014/main" id="{81EB4FD7-10E9-BD1C-8323-0F90D1E05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613" y="1184832"/>
            <a:ext cx="7772400" cy="282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nnel 4 1">
      <a:dk1>
        <a:srgbClr val="000000"/>
      </a:dk1>
      <a:lt1>
        <a:srgbClr val="FFFFFF"/>
      </a:lt1>
      <a:dk2>
        <a:srgbClr val="585858"/>
      </a:dk2>
      <a:lt2>
        <a:srgbClr val="FFFFFF"/>
      </a:lt2>
      <a:accent1>
        <a:srgbClr val="6D2B83"/>
      </a:accent1>
      <a:accent2>
        <a:srgbClr val="D0091D"/>
      </a:accent2>
      <a:accent3>
        <a:srgbClr val="FFD611"/>
      </a:accent3>
      <a:accent4>
        <a:srgbClr val="85B6E2"/>
      </a:accent4>
      <a:accent5>
        <a:srgbClr val="62CBC5"/>
      </a:accent5>
      <a:accent6>
        <a:srgbClr val="7F7878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CDD2B6-D89A-D649-B157-21FAD8DB348A}" vid="{FBA0F0A1-0B71-F643-8F3E-4805A3BE3213}"/>
    </a:ext>
  </a:extLst>
</a:theme>
</file>

<file path=ppt/theme/theme2.xml><?xml version="1.0" encoding="utf-8"?>
<a:theme xmlns:a="http://schemas.openxmlformats.org/drawingml/2006/main" name="1_Custom Design">
  <a:themeElements>
    <a:clrScheme name="Queen Mary">
      <a:dk1>
        <a:srgbClr val="21386A"/>
      </a:dk1>
      <a:lt1>
        <a:sysClr val="window" lastClr="FFFFFF"/>
      </a:lt1>
      <a:dk2>
        <a:srgbClr val="21386A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E6007E"/>
      </a:hlink>
      <a:folHlink>
        <a:srgbClr val="2DB8C5"/>
      </a:folHlink>
    </a:clrScheme>
    <a:fontScheme name="Queen M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CDD2B6-D89A-D649-B157-21FAD8DB348A}" vid="{77EC7A3A-7743-8843-A840-418A06860F4C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4CDD2B6-D89A-D649-B157-21FAD8DB348A}" vid="{9CEE15C2-59D0-ED48-A90D-12377691229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cde24f4-30ba-437b-b0c6-902ff0e4a1b2">
      <UserInfo>
        <DisplayName>SharingLinks.ee0608fe-0a3a-45a6-858b-a54ef4992afa.OrganizationView.d2dbda84-4401-4e59-b86b-588653ad178b</DisplayName>
        <AccountId>437</AccountId>
        <AccountType/>
      </UserInfo>
      <UserInfo>
        <DisplayName>Richard Nelson</DisplayName>
        <AccountId>168</AccountId>
        <AccountType/>
      </UserInfo>
      <UserInfo>
        <DisplayName>Andrei Sapelkin</DisplayName>
        <AccountId>175</AccountId>
        <AccountType/>
      </UserInfo>
      <UserInfo>
        <DisplayName>Linda Cremonesi</DisplayName>
        <AccountId>160</AccountId>
        <AccountType/>
      </UserInfo>
      <UserInfo>
        <DisplayName>Marcella Bona</DisplayName>
        <AccountId>233</AccountId>
        <AccountType/>
      </UserInfo>
      <UserInfo>
        <DisplayName>Seth Zenz</DisplayName>
        <AccountId>203</AccountId>
        <AccountType/>
      </UserInfo>
      <UserInfo>
        <DisplayName>Matthew William Davies</DisplayName>
        <AccountId>413</AccountId>
        <AccountType/>
      </UserInfo>
      <UserInfo>
        <DisplayName>Eliza Hunt</DisplayName>
        <AccountId>470</AccountId>
        <AccountType/>
      </UserInfo>
      <UserInfo>
        <DisplayName>Kieran Hayde</DisplayName>
        <AccountId>768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AC285F42F7754D9CF61A6A6F18BFDF" ma:contentTypeVersion="13" ma:contentTypeDescription="Create a new document." ma:contentTypeScope="" ma:versionID="bc4aca3569579c0ae69014580adfb87e">
  <xsd:schema xmlns:xsd="http://www.w3.org/2001/XMLSchema" xmlns:xs="http://www.w3.org/2001/XMLSchema" xmlns:p="http://schemas.microsoft.com/office/2006/metadata/properties" xmlns:ns2="971fc8be-b41c-46d7-9330-69468fd2bb51" xmlns:ns3="dcde24f4-30ba-437b-b0c6-902ff0e4a1b2" targetNamespace="http://schemas.microsoft.com/office/2006/metadata/properties" ma:root="true" ma:fieldsID="4a5da6780e07d95a2cfca3638f15b8bf" ns2:_="" ns3:_="">
    <xsd:import namespace="971fc8be-b41c-46d7-9330-69468fd2bb51"/>
    <xsd:import namespace="dcde24f4-30ba-437b-b0c6-902ff0e4a1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1fc8be-b41c-46d7-9330-69468fd2b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e24f4-30ba-437b-b0c6-902ff0e4a1b2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5C1FE4-5539-4D8D-8F1D-52EE4DEA71C9}">
  <ds:schemaRefs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971fc8be-b41c-46d7-9330-69468fd2bb51"/>
    <ds:schemaRef ds:uri="http://schemas.microsoft.com/office/infopath/2007/PartnerControls"/>
    <ds:schemaRef ds:uri="dcde24f4-30ba-437b-b0c6-902ff0e4a1b2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B39E3FF-0492-49B4-BE0C-45A9E254C0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1fc8be-b41c-46d7-9330-69468fd2bb51"/>
    <ds:schemaRef ds:uri="dcde24f4-30ba-437b-b0c6-902ff0e4a1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CF0815-7665-40EA-9186-9E1DC778CA6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69df091-b013-40e3-86ee-bd9cb9e25814}" enabled="0" method="" siteId="{569df091-b013-40e3-86ee-bd9cb9e2581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2495</TotalTime>
  <Words>1089</Words>
  <Application>Microsoft Macintosh PowerPoint</Application>
  <PresentationFormat>On-screen Show (16:9)</PresentationFormat>
  <Paragraphs>140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4 Text</vt:lpstr>
      <vt:lpstr>Arial</vt:lpstr>
      <vt:lpstr>Calibri</vt:lpstr>
      <vt:lpstr>Channel 4 Chadwick</vt:lpstr>
      <vt:lpstr>CMTT12</vt:lpstr>
      <vt:lpstr>Source Sans Pro</vt:lpstr>
      <vt:lpstr>Office Theme</vt:lpstr>
      <vt:lpstr>1_Custom Design</vt:lpstr>
      <vt:lpstr>2_Custom Design</vt:lpstr>
      <vt:lpstr>PowerPoint Presentation</vt:lpstr>
      <vt:lpstr>Announcements</vt:lpstr>
      <vt:lpstr>Sprint Week – Mile End Sessions - unusual days/times</vt:lpstr>
      <vt:lpstr>Digital Ethics</vt:lpstr>
      <vt:lpstr>Sustainability</vt:lpstr>
      <vt:lpstr>Data Centre Refurbishment</vt:lpstr>
      <vt:lpstr>Data and AI</vt:lpstr>
      <vt:lpstr>PowerPoint Presentation</vt:lpstr>
      <vt:lpstr>PowerPoint Presentation</vt:lpstr>
      <vt:lpstr>PowerPoint Presentation</vt:lpstr>
      <vt:lpstr>Chemical Development AI</vt:lpstr>
      <vt:lpstr>ChatGPT and AI Art</vt:lpstr>
      <vt:lpstr>PowerPoint Presentation</vt:lpstr>
      <vt:lpstr>Examples of how organisations use data</vt:lpstr>
      <vt:lpstr>Data and EDI: Inaccurate Info</vt:lpstr>
      <vt:lpstr>Data and EDI: Inaccurate Info</vt:lpstr>
      <vt:lpstr>Data and EDI: Inaccurate Info</vt:lpstr>
      <vt:lpstr>Deep Fakes</vt:lpstr>
      <vt:lpstr>Privacy</vt:lpstr>
      <vt:lpstr>Accessibility</vt:lpstr>
      <vt:lpstr>Security</vt:lpstr>
      <vt:lpstr>Concluding Thoughts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Zenz</dc:creator>
  <cp:lastModifiedBy>Seth Zenz</cp:lastModifiedBy>
  <cp:revision>2</cp:revision>
  <dcterms:created xsi:type="dcterms:W3CDTF">2023-06-15T16:14:28Z</dcterms:created>
  <dcterms:modified xsi:type="dcterms:W3CDTF">2025-10-22T11:19:21Z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0x01010004AC285F42F7754D9CF61A6A6F18BFDF</vt:lpwstr>
  </property>
  <property fmtid="{D5CDD505-2E9C-101B-9397-08002B2CF9AE}" pid="3" name="QMULInformationClassification">
    <vt:lpwstr>1;#Protect|9124d8d9-0c1c-41e9-aa14-aba001e9a028</vt:lpwstr>
  </property>
  <property fmtid="{D5CDD505-2E9C-101B-9397-08002B2CF9AE}" pid="4" name="TaxKeyword">
    <vt:lpwstr/>
  </property>
  <property fmtid="{D5CDD505-2E9C-101B-9397-08002B2CF9AE}" pid="5" name="QMULSchool">
    <vt:lpwstr/>
  </property>
  <property fmtid="{D5CDD505-2E9C-101B-9397-08002B2CF9AE}" pid="6" name="QMULDocumentStatus">
    <vt:lpwstr/>
  </property>
  <property fmtid="{D5CDD505-2E9C-101B-9397-08002B2CF9AE}" pid="7" name="MediaServiceImageTags">
    <vt:lpwstr/>
  </property>
  <property fmtid="{D5CDD505-2E9C-101B-9397-08002B2CF9AE}" pid="8" name="QMULLocation">
    <vt:lpwstr/>
  </property>
  <property fmtid="{D5CDD505-2E9C-101B-9397-08002B2CF9AE}" pid="9" name="QMULDepartment">
    <vt:lpwstr/>
  </property>
  <property fmtid="{D5CDD505-2E9C-101B-9397-08002B2CF9AE}" pid="10" name="QMULDocumentType">
    <vt:lpwstr/>
  </property>
</Properties>
</file>